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7" r:id="rId23"/>
    <p:sldId id="276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eorgewoodbur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ewoodbury.com/statblog/" TargetMode="External"/><Relationship Id="rId2" Type="http://schemas.openxmlformats.org/officeDocument/2006/relationships/hyperlink" Target="http://georgewoodbu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orgewoodbury.com/flip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ewoodbury.com/" TargetMode="External"/><Relationship Id="rId2" Type="http://schemas.openxmlformats.org/officeDocument/2006/relationships/hyperlink" Target="mailto:georgew@co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673768"/>
            <a:ext cx="8915399" cy="4103614"/>
          </a:xfrm>
        </p:spPr>
        <p:txBody>
          <a:bodyPr>
            <a:normAutofit/>
          </a:bodyPr>
          <a:lstStyle/>
          <a:p>
            <a:r>
              <a:rPr lang="en-US" dirty="0"/>
              <a:t>Flipping Your Algebra and Statistics Classrooms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>
                <a:hlinkClick r:id="rId2"/>
              </a:rPr>
              <a:t>georgewoodbury.com/AMATYC2017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George </a:t>
            </a:r>
            <a:r>
              <a:rPr lang="en-US" sz="4000" dirty="0" smtClean="0"/>
              <a:t>Woodbury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(Session S148)</a:t>
            </a:r>
          </a:p>
        </p:txBody>
      </p:sp>
    </p:spTree>
    <p:extLst>
      <p:ext uri="{BB962C8B-B14F-4D97-AF65-F5344CB8AC3E}">
        <p14:creationId xmlns:p14="http://schemas.microsoft.com/office/powerpoint/2010/main" val="42549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Did It – Introductory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4211"/>
            <a:ext cx="8915400" cy="506930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In-Class</a:t>
            </a:r>
            <a:endParaRPr lang="en-US" sz="3200" dirty="0"/>
          </a:p>
          <a:p>
            <a:r>
              <a:rPr lang="en-US" sz="2800" i="1" dirty="0" smtClean="0"/>
              <a:t> Use a Student Response System (SRS) for Peer Instruction.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Use Immediate Feedback Assessment Technique (IF-AT).</a:t>
            </a:r>
          </a:p>
          <a:p>
            <a:r>
              <a:rPr lang="en-US" sz="2800" i="1" dirty="0" smtClean="0"/>
              <a:t> Give collaborative assignments that go over the material covered before class as well as extend knowledge to new tasks.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Use projects that require students to use data they collected to build upon their previous knowledge.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847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Did It – Introductory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4211"/>
            <a:ext cx="8915400" cy="5069305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Post-Class</a:t>
            </a:r>
            <a:endParaRPr lang="en-US" sz="3200" dirty="0"/>
          </a:p>
          <a:p>
            <a:r>
              <a:rPr lang="en-US" sz="2800" i="1" dirty="0" smtClean="0"/>
              <a:t> Students complete a short, “standard” homework assignment based on the section we worked on.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Some assignments are turned in online and others are turned in by hand.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390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Did It – Elementary &amp; Intermediate Algebra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304498"/>
            <a:ext cx="8915400" cy="3436453"/>
          </a:xfrm>
        </p:spPr>
      </p:pic>
    </p:spTree>
    <p:extLst>
      <p:ext uri="{BB962C8B-B14F-4D97-AF65-F5344CB8AC3E}">
        <p14:creationId xmlns:p14="http://schemas.microsoft.com/office/powerpoint/2010/main" val="7118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Did It – Elementary &amp; Intermediate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Pre-Class</a:t>
            </a:r>
            <a:br>
              <a:rPr lang="en-US" sz="3200" dirty="0" smtClean="0"/>
            </a:br>
            <a:r>
              <a:rPr lang="en-US" sz="2800" i="1" dirty="0" smtClean="0"/>
              <a:t>Students complete an assignment before class.</a:t>
            </a:r>
            <a:br>
              <a:rPr lang="en-US" sz="2800" i="1" dirty="0" smtClean="0"/>
            </a:br>
            <a:r>
              <a:rPr lang="en-US" sz="2800" i="1" dirty="0" smtClean="0"/>
              <a:t>Mixture of conceptual videos, example videos, and problems.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728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Did It – Elementary &amp; Intermediate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77982"/>
            <a:ext cx="8915400" cy="3641557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In-Class</a:t>
            </a:r>
            <a:endParaRPr lang="en-US" sz="3200" dirty="0"/>
          </a:p>
          <a:p>
            <a:r>
              <a:rPr lang="en-US" sz="2800" i="1" dirty="0" smtClean="0"/>
              <a:t> </a:t>
            </a:r>
            <a:r>
              <a:rPr lang="en-US" sz="2800" i="1" dirty="0" smtClean="0"/>
              <a:t>Give group </a:t>
            </a:r>
            <a:r>
              <a:rPr lang="en-US" sz="2800" i="1" dirty="0" smtClean="0"/>
              <a:t>assignments that go over material from pre-class </a:t>
            </a:r>
            <a:r>
              <a:rPr lang="en-US" sz="2800" i="1" dirty="0" smtClean="0"/>
              <a:t>assignment.</a:t>
            </a:r>
            <a:endParaRPr lang="en-US" sz="2800" i="1" dirty="0" smtClean="0"/>
          </a:p>
          <a:p>
            <a:r>
              <a:rPr lang="en-US" sz="2800" i="1" dirty="0"/>
              <a:t> </a:t>
            </a:r>
            <a:r>
              <a:rPr lang="en-US" sz="2800" i="1" dirty="0" smtClean="0"/>
              <a:t>Use interactive </a:t>
            </a:r>
            <a:r>
              <a:rPr lang="en-US" sz="2800" i="1" dirty="0" smtClean="0"/>
              <a:t>mini-lectures to introduce new topics.</a:t>
            </a:r>
          </a:p>
          <a:p>
            <a:r>
              <a:rPr lang="en-US" sz="2800" i="1" dirty="0" smtClean="0"/>
              <a:t> </a:t>
            </a:r>
            <a:r>
              <a:rPr lang="en-US" sz="2800" i="1" dirty="0" smtClean="0"/>
              <a:t>Give group </a:t>
            </a:r>
            <a:r>
              <a:rPr lang="en-US" sz="2800" i="1" dirty="0" smtClean="0"/>
              <a:t>assignments to solidify/extend understanding of new topics.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314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Did It – Elementary &amp; Intermediate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81724"/>
            <a:ext cx="8915400" cy="3641557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Post-Class</a:t>
            </a:r>
            <a:endParaRPr lang="en-US" sz="3200" dirty="0"/>
          </a:p>
          <a:p>
            <a:r>
              <a:rPr lang="en-US" sz="2800" i="1" dirty="0" smtClean="0"/>
              <a:t> Students take a short (5-question) quiz.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The quiz loads a personalized homework assignment based on problems from the quiz that require more practice.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After completing the personalized homework assignment, students can retake the quiz.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4550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Did It – </a:t>
            </a:r>
            <a:r>
              <a:rPr lang="en-US" dirty="0" smtClean="0"/>
              <a:t>Online </a:t>
            </a:r>
            <a:r>
              <a:rPr lang="en-US" dirty="0"/>
              <a:t>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81724"/>
            <a:ext cx="8915400" cy="3641557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I now use the same 3 assignment cycle (FLIP Assignment, Reflect Quiz, Personalized Homework) for each section covered in my online algebra classes.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48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00463"/>
            <a:ext cx="8915400" cy="4812633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Form a group and pick a topic to flip from a course that you all teach.</a:t>
            </a:r>
          </a:p>
          <a:p>
            <a:r>
              <a:rPr lang="en-US" sz="3200" dirty="0" smtClean="0"/>
              <a:t> List the objectives for that topic, listing them from most accessible/least complex to least accessible/most complex.</a:t>
            </a:r>
          </a:p>
          <a:p>
            <a:r>
              <a:rPr lang="en-US" sz="3200" dirty="0" smtClean="0"/>
              <a:t> Draw a line between the direct instruction that will be handled outside of class and the material where students need your guidance.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36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68" y="1905000"/>
            <a:ext cx="6400800" cy="4280535"/>
          </a:xfrm>
        </p:spPr>
      </p:pic>
      <p:sp>
        <p:nvSpPr>
          <p:cNvPr id="5" name="TextBox 4"/>
          <p:cNvSpPr txBox="1"/>
          <p:nvPr/>
        </p:nvSpPr>
        <p:spPr>
          <a:xfrm>
            <a:off x="7459580" y="6336632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Conrad Bakker (Flickr)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You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9580" y="6336632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Mozilla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69" y="2133600"/>
            <a:ext cx="2833687" cy="3778250"/>
          </a:xfrm>
        </p:spPr>
      </p:pic>
    </p:spTree>
    <p:extLst>
      <p:ext uri="{BB962C8B-B14F-4D97-AF65-F5344CB8AC3E}">
        <p14:creationId xmlns:p14="http://schemas.microsoft.com/office/powerpoint/2010/main" val="39004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Do your students come to class prepared for that day’s work?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Do you want your classroom to be an active space for rich and engaging </a:t>
            </a:r>
            <a:r>
              <a:rPr lang="en-US" sz="3200" dirty="0" smtClean="0"/>
              <a:t>learning?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67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You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9580" y="6336632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 smtClean="0"/>
              <a:t>Socialbrite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49" y="2133600"/>
            <a:ext cx="3821928" cy="3778250"/>
          </a:xfrm>
        </p:spPr>
      </p:pic>
    </p:spTree>
    <p:extLst>
      <p:ext uri="{BB962C8B-B14F-4D97-AF65-F5344CB8AC3E}">
        <p14:creationId xmlns:p14="http://schemas.microsoft.com/office/powerpoint/2010/main" val="33619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Reading/Viewing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4261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Flipped Learning: A Guide for Higher Education Faculty by Robert Talbert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Teaching with Classroom Response Systems by Derek </a:t>
            </a:r>
            <a:r>
              <a:rPr lang="en-US" sz="3200" dirty="0" err="1" smtClean="0"/>
              <a:t>Bruff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Peer Instruction Videos (YouTube) by Eric Mazur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35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9580" y="6336632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jaime-dulceguerrero.com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72" y="2133600"/>
            <a:ext cx="5228281" cy="3778250"/>
          </a:xfrm>
        </p:spPr>
      </p:pic>
    </p:spTree>
    <p:extLst>
      <p:ext uri="{BB962C8B-B14F-4D97-AF65-F5344CB8AC3E}">
        <p14:creationId xmlns:p14="http://schemas.microsoft.com/office/powerpoint/2010/main" val="6083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All About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33600"/>
            <a:ext cx="9599075" cy="42832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Presentation &amp; Summary: </a:t>
            </a:r>
            <a:r>
              <a:rPr lang="en-US" sz="3200" dirty="0" smtClean="0">
                <a:hlinkClick r:id="rId2"/>
              </a:rPr>
              <a:t>georgewoodbury.com/AMATYC2017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Blog</a:t>
            </a:r>
            <a:r>
              <a:rPr lang="en-US" sz="3200" dirty="0"/>
              <a:t>: </a:t>
            </a:r>
            <a:r>
              <a:rPr lang="en-US" sz="3200" dirty="0" smtClean="0">
                <a:hlinkClick r:id="rId3"/>
              </a:rPr>
              <a:t>georgewoodbury.com/</a:t>
            </a:r>
            <a:r>
              <a:rPr lang="en-US" sz="3200" dirty="0" err="1" smtClean="0">
                <a:hlinkClick r:id="rId3"/>
              </a:rPr>
              <a:t>statblog</a:t>
            </a:r>
            <a:r>
              <a:rPr lang="en-US" sz="3200" dirty="0" smtClean="0">
                <a:hlinkClick r:id="rId3"/>
              </a:rPr>
              <a:t>/</a:t>
            </a:r>
            <a:r>
              <a:rPr lang="en-US" sz="3200" dirty="0" smtClean="0"/>
              <a:t>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dirty="0" smtClean="0"/>
              <a:t>Flip Site</a:t>
            </a:r>
            <a:r>
              <a:rPr lang="en-US" sz="3200" dirty="0"/>
              <a:t>: </a:t>
            </a:r>
            <a:r>
              <a:rPr lang="en-US" sz="3200" dirty="0" smtClean="0">
                <a:hlinkClick r:id="rId4"/>
              </a:rPr>
              <a:t>georgewoodbury.com/flip/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88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Contact Information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33600"/>
            <a:ext cx="9599075" cy="42832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Email: </a:t>
            </a:r>
            <a:r>
              <a:rPr lang="en-US" sz="3600" dirty="0" smtClean="0">
                <a:hlinkClick r:id="rId2"/>
              </a:rPr>
              <a:t>georgew@cos.edu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Twitter: @</a:t>
            </a:r>
            <a:r>
              <a:rPr lang="en-US" sz="3600" dirty="0" err="1"/>
              <a:t>georgewoodbury</a:t>
            </a:r>
            <a:endParaRPr lang="en-US" sz="3600" dirty="0"/>
          </a:p>
          <a:p>
            <a:r>
              <a:rPr lang="en-US" sz="3600" dirty="0" smtClean="0"/>
              <a:t>Website</a:t>
            </a:r>
            <a:r>
              <a:rPr lang="en-US" sz="3600" dirty="0" smtClean="0"/>
              <a:t>: </a:t>
            </a:r>
            <a:r>
              <a:rPr lang="en-US" sz="3600" dirty="0" smtClean="0">
                <a:hlinkClick r:id="rId3"/>
              </a:rPr>
              <a:t>georgewoodbury.com</a:t>
            </a: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0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Flipped Learning is for You!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5" y="2133600"/>
            <a:ext cx="5667375" cy="3778250"/>
          </a:xfrm>
        </p:spPr>
      </p:pic>
      <p:sp>
        <p:nvSpPr>
          <p:cNvPr id="5" name="TextBox 4"/>
          <p:cNvSpPr txBox="1"/>
          <p:nvPr/>
        </p:nvSpPr>
        <p:spPr>
          <a:xfrm>
            <a:off x="6384758" y="6336632"/>
            <a:ext cx="521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vivendoavidabemfeliz.blogspot.com</a:t>
            </a:r>
          </a:p>
        </p:txBody>
      </p:sp>
    </p:spTree>
    <p:extLst>
      <p:ext uri="{BB962C8B-B14F-4D97-AF65-F5344CB8AC3E}">
        <p14:creationId xmlns:p14="http://schemas.microsoft.com/office/powerpoint/2010/main" val="5677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 About Flipped Learning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79" y="2133600"/>
            <a:ext cx="5670268" cy="3778250"/>
          </a:xfrm>
        </p:spPr>
      </p:pic>
    </p:spTree>
    <p:extLst>
      <p:ext uri="{BB962C8B-B14F-4D97-AF65-F5344CB8AC3E}">
        <p14:creationId xmlns:p14="http://schemas.microsoft.com/office/powerpoint/2010/main" val="34652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 About Flipped Learning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15" y="2133600"/>
            <a:ext cx="6170396" cy="3778250"/>
          </a:xfrm>
        </p:spPr>
      </p:pic>
    </p:spTree>
    <p:extLst>
      <p:ext uri="{BB962C8B-B14F-4D97-AF65-F5344CB8AC3E}">
        <p14:creationId xmlns:p14="http://schemas.microsoft.com/office/powerpoint/2010/main" val="2533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Flipped Learning?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98" y="1407695"/>
            <a:ext cx="6400800" cy="4789411"/>
          </a:xfrm>
        </p:spPr>
      </p:pic>
      <p:sp>
        <p:nvSpPr>
          <p:cNvPr id="5" name="TextBox 4"/>
          <p:cNvSpPr txBox="1"/>
          <p:nvPr/>
        </p:nvSpPr>
        <p:spPr>
          <a:xfrm>
            <a:off x="8662737" y="6336632"/>
            <a:ext cx="303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Eduspiral.com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Flipped Learning?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9580" y="6336632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geigerslhs.wikispaces.com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68" y="2599617"/>
            <a:ext cx="4572000" cy="3042397"/>
          </a:xfrm>
        </p:spPr>
      </p:pic>
    </p:spTree>
    <p:extLst>
      <p:ext uri="{BB962C8B-B14F-4D97-AF65-F5344CB8AC3E}">
        <p14:creationId xmlns:p14="http://schemas.microsoft.com/office/powerpoint/2010/main" val="32001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Did It – Introductory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68" y="1905000"/>
            <a:ext cx="5486400" cy="4879609"/>
          </a:xfrm>
        </p:spPr>
      </p:pic>
    </p:spTree>
    <p:extLst>
      <p:ext uri="{BB962C8B-B14F-4D97-AF65-F5344CB8AC3E}">
        <p14:creationId xmlns:p14="http://schemas.microsoft.com/office/powerpoint/2010/main" val="13396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Did It – Introductory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Pre-Class</a:t>
            </a:r>
            <a:br>
              <a:rPr lang="en-US" sz="3200" dirty="0" smtClean="0"/>
            </a:br>
            <a:r>
              <a:rPr lang="en-US" sz="2800" i="1" dirty="0" smtClean="0"/>
              <a:t>Students complete an Interactive Reading Assignment before class.</a:t>
            </a:r>
            <a:br>
              <a:rPr lang="en-US" sz="2800" i="1" dirty="0" smtClean="0"/>
            </a:br>
            <a:r>
              <a:rPr lang="en-US" sz="2800" i="1" dirty="0" smtClean="0"/>
              <a:t>These assignments are a mixture </a:t>
            </a:r>
            <a:r>
              <a:rPr lang="en-US" sz="2800" i="1" dirty="0" smtClean="0"/>
              <a:t>of text, video, and problems.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203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</TotalTime>
  <Words>480</Words>
  <Application>Microsoft Office PowerPoint</Application>
  <PresentationFormat>Widescreen</PresentationFormat>
  <Paragraphs>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Wisp</vt:lpstr>
      <vt:lpstr>Flipping Your Algebra and Statistics Classrooms  georgewoodbury.com/AMATYC2017  George Woodbury</vt:lpstr>
      <vt:lpstr>Quiz</vt:lpstr>
      <vt:lpstr>Flipped Learning is for You!</vt:lpstr>
      <vt:lpstr>Misconceptions About Flipped Learning</vt:lpstr>
      <vt:lpstr>Misconceptions About Flipped Learning</vt:lpstr>
      <vt:lpstr>What IS Flipped Learning?</vt:lpstr>
      <vt:lpstr>What IS Flipped Learning?</vt:lpstr>
      <vt:lpstr>How I Did It – Introductory Statistics</vt:lpstr>
      <vt:lpstr>How I Did It – Introductory Statistics</vt:lpstr>
      <vt:lpstr>How I Did It – Introductory Statistics</vt:lpstr>
      <vt:lpstr>How I Did It – Introductory Statistics</vt:lpstr>
      <vt:lpstr>How I Did It – Elementary &amp; Intermediate Algebra</vt:lpstr>
      <vt:lpstr>How I Did It – Elementary &amp; Intermediate Algebra</vt:lpstr>
      <vt:lpstr>How I Did It – Elementary &amp; Intermediate Algebra</vt:lpstr>
      <vt:lpstr>How I Did It – Elementary &amp; Intermediate Algebra</vt:lpstr>
      <vt:lpstr>How I Did It – Online Algebra</vt:lpstr>
      <vt:lpstr>Your Turn</vt:lpstr>
      <vt:lpstr>Recommendations for You</vt:lpstr>
      <vt:lpstr>Recommendations for You</vt:lpstr>
      <vt:lpstr>Recommendations for You</vt:lpstr>
      <vt:lpstr>Recommended Reading/Viewing</vt:lpstr>
      <vt:lpstr>PowerPoint Presentation</vt:lpstr>
      <vt:lpstr>Read All About It!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Flipping Your Algebra and Statistics Classrooms   George Woodbury</dc:title>
  <dc:creator>George Woodbury</dc:creator>
  <cp:lastModifiedBy>George Woodbury</cp:lastModifiedBy>
  <cp:revision>15</cp:revision>
  <dcterms:created xsi:type="dcterms:W3CDTF">2017-11-07T00:57:22Z</dcterms:created>
  <dcterms:modified xsi:type="dcterms:W3CDTF">2017-11-08T05:09:48Z</dcterms:modified>
</cp:coreProperties>
</file>